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68" d="100"/>
          <a:sy n="68" d="100"/>
        </p:scale>
        <p:origin x="54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3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0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1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5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D348-2DE1-4EDB-BC8D-E0BAFE92AD8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330D-21FE-477B-963B-3E05DFAE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4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FB27-74BA-403F-B269-D247FC58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4523"/>
            <a:ext cx="9144000" cy="1121439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Emergence of Complexity in Cellular Automata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6BFC0-1E96-4B31-B97C-9DD7846C8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3463"/>
            <a:ext cx="9144000" cy="1655762"/>
          </a:xfrm>
        </p:spPr>
        <p:txBody>
          <a:bodyPr/>
          <a:lstStyle/>
          <a:p>
            <a:r>
              <a:rPr lang="en-US" dirty="0"/>
              <a:t>Angelica </a:t>
            </a:r>
            <a:r>
              <a:rPr lang="en-US" dirty="0" err="1"/>
              <a:t>Berner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8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6203-AA47-4192-B3BB-B1EF1017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Cellular Automata?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D7E4-6640-480A-A69C-03F01FE7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433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Computational model that evolves over time</a:t>
            </a:r>
          </a:p>
          <a:p>
            <a:pPr>
              <a:lnSpc>
                <a:spcPct val="150000"/>
              </a:lnSpc>
            </a:pPr>
            <a:r>
              <a:rPr lang="en-US" dirty="0"/>
              <a:t>Cellular Automata can be reversible</a:t>
            </a:r>
          </a:p>
          <a:p>
            <a:pPr>
              <a:lnSpc>
                <a:spcPct val="150000"/>
              </a:lnSpc>
            </a:pPr>
            <a:r>
              <a:rPr lang="en-US" dirty="0"/>
              <a:t>They have the ability to demonstrate OEE, which can be used to measure complexity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59B298-5E54-4054-9DCE-E34A65CAE05D}"/>
              </a:ext>
            </a:extLst>
          </p:cNvPr>
          <p:cNvSpPr/>
          <p:nvPr/>
        </p:nvSpPr>
        <p:spPr>
          <a:xfrm>
            <a:off x="6499274" y="1690688"/>
            <a:ext cx="5141741" cy="4562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ementaryCARule030">
            <a:extLst>
              <a:ext uri="{FF2B5EF4-FFF2-40B4-BE49-F238E27FC236}">
                <a16:creationId xmlns:a16="http://schemas.microsoft.com/office/drawing/2014/main" id="{D8A0E6A7-280C-4767-B0AD-625056D9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37" y="2042421"/>
            <a:ext cx="4503414" cy="30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B0BC97-6323-4081-907F-BA3DD8786E60}"/>
              </a:ext>
            </a:extLst>
          </p:cNvPr>
          <p:cNvSpPr txBox="1"/>
          <p:nvPr/>
        </p:nvSpPr>
        <p:spPr>
          <a:xfrm>
            <a:off x="7203031" y="5732595"/>
            <a:ext cx="373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http://mathworld.wolfram.com/CellularAutomaton.html</a:t>
            </a:r>
          </a:p>
        </p:txBody>
      </p:sp>
    </p:spTree>
    <p:extLst>
      <p:ext uri="{BB962C8B-B14F-4D97-AF65-F5344CB8AC3E}">
        <p14:creationId xmlns:p14="http://schemas.microsoft.com/office/powerpoint/2010/main" val="185786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38E0-CD16-4608-B926-22DA9663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40DD7-4C62-4BE5-B7D6-88E89B28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04" y="1690688"/>
            <a:ext cx="7394592" cy="46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B2E7-21D3-4CA3-860E-2774488D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Ended Evolution (method)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D546A-6AEA-41AC-8FBA-9510378DB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03" y="1690688"/>
            <a:ext cx="9821594" cy="46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520F-5857-4B5A-8B5B-748302FE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Transitions (varying </a:t>
            </a:r>
            <a:r>
              <a:rPr lang="en-US" i="1" dirty="0"/>
              <a:t>w</a:t>
            </a:r>
            <a:r>
              <a:rPr lang="en-US" dirty="0"/>
              <a:t>, constant </a:t>
            </a:r>
            <a:r>
              <a:rPr lang="en-US" i="1" dirty="0" err="1"/>
              <a:t>R</a:t>
            </a:r>
            <a:r>
              <a:rPr lang="en-US" b="1" i="1" baseline="-25000" dirty="0" err="1"/>
              <a:t>p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9E9F2-0360-48CA-9A8C-B2B09541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2077617"/>
            <a:ext cx="4993884" cy="3415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F34FC-7941-45B1-A058-1ABB9FB8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923" y="2077617"/>
            <a:ext cx="6165151" cy="34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8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C78D-748C-4999-BDA8-53054433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Transitions (varying </a:t>
            </a:r>
            <a:r>
              <a:rPr lang="en-US" i="1" dirty="0" err="1"/>
              <a:t>R</a:t>
            </a:r>
            <a:r>
              <a:rPr lang="en-US" b="1" i="1" baseline="-25000" dirty="0" err="1"/>
              <a:t>p</a:t>
            </a:r>
            <a:r>
              <a:rPr lang="en-US" dirty="0"/>
              <a:t>, constant </a:t>
            </a:r>
            <a:r>
              <a:rPr lang="en-US" i="1" dirty="0"/>
              <a:t>w</a:t>
            </a:r>
            <a:r>
              <a:rPr lang="en-US" dirty="0"/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C39FD-FF55-4F19-8FCE-180630E3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93" y="1489733"/>
            <a:ext cx="9770013" cy="525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5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EC90-1EE8-4307-91AA-30525384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8EAF4-7BCE-40F4-BBB5-F8A1C7192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64" y="1892062"/>
            <a:ext cx="9428871" cy="44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37F-C6C7-4D11-813D-16ACD00F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Currently Exploring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1E61A-23F2-4401-BEF7-C76C25740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any relationship between complexity and effective information?</a:t>
            </a:r>
          </a:p>
          <a:p>
            <a:pPr lvl="1"/>
            <a:r>
              <a:rPr lang="en-US" dirty="0"/>
              <a:t>Effective Information:</a:t>
            </a:r>
          </a:p>
          <a:p>
            <a:pPr lvl="2"/>
            <a:r>
              <a:rPr lang="en-US" sz="2400" dirty="0"/>
              <a:t>“Assess the causal influence of one subset of a system on another.” – </a:t>
            </a:r>
            <a:r>
              <a:rPr lang="en-US" sz="2400" dirty="0" err="1"/>
              <a:t>Hoel</a:t>
            </a:r>
            <a:r>
              <a:rPr lang="en-US" sz="2400" dirty="0"/>
              <a:t>, 2016</a:t>
            </a:r>
          </a:p>
          <a:p>
            <a:pPr lvl="2"/>
            <a:r>
              <a:rPr lang="en-US" sz="2400" dirty="0"/>
              <a:t>“When effective information is asses over the entire system, it captures how effective and informative a system’s causal structure is. Used this way, effective information represents a quantification of “deep understanding”.” – </a:t>
            </a:r>
            <a:r>
              <a:rPr lang="en-US" sz="2400" dirty="0" err="1"/>
              <a:t>Hoel</a:t>
            </a:r>
            <a:r>
              <a:rPr lang="en-US" sz="2400" dirty="0"/>
              <a:t>, 2016, Pearl, 200.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8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9157-5F1B-4826-BEF6-EA882CA1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48E9D-296D-48F0-ACCE-D3A7B4A1B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My sincerest gratitude goes to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/>
              <a:t>Sara I. Walker, Alyssa Adams, Paul Davies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/>
              <a:t>NASA Space Grant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/>
              <a:t>ASU, The School of Earth and Space Exploration</a:t>
            </a:r>
          </a:p>
        </p:txBody>
      </p:sp>
    </p:spTree>
    <p:extLst>
      <p:ext uri="{BB962C8B-B14F-4D97-AF65-F5344CB8AC3E}">
        <p14:creationId xmlns:p14="http://schemas.microsoft.com/office/powerpoint/2010/main" val="199955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187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Emergence of Complexity in Cellular Automata </vt:lpstr>
      <vt:lpstr>What are Cellular Automata?</vt:lpstr>
      <vt:lpstr>Reversibility</vt:lpstr>
      <vt:lpstr>Open Ended Evolution (method)</vt:lpstr>
      <vt:lpstr>State Transitions (varying w, constant Rp)</vt:lpstr>
      <vt:lpstr>State Transitions (varying Rp, constant w) </vt:lpstr>
      <vt:lpstr>Revisiting the Model</vt:lpstr>
      <vt:lpstr>What We’re Currently Exploring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Angelica Berner (Student)</dc:creator>
  <cp:lastModifiedBy>Angelica Berner (Student)</cp:lastModifiedBy>
  <cp:revision>7</cp:revision>
  <dcterms:created xsi:type="dcterms:W3CDTF">2018-03-30T21:22:16Z</dcterms:created>
  <dcterms:modified xsi:type="dcterms:W3CDTF">2018-03-31T01:32:27Z</dcterms:modified>
</cp:coreProperties>
</file>